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08" r:id="rId1"/>
  </p:sldMasterIdLst>
  <p:notesMasterIdLst>
    <p:notesMasterId r:id="rId29"/>
  </p:notesMasterIdLst>
  <p:handoutMasterIdLst>
    <p:handoutMasterId r:id="rId30"/>
  </p:handout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72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4"/>
    <a:srgbClr val="F3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67" autoAdjust="0"/>
    <p:restoredTop sz="94651" autoAdjust="0"/>
  </p:normalViewPr>
  <p:slideViewPr>
    <p:cSldViewPr snapToGrid="0" snapToObjects="1">
      <p:cViewPr varScale="1">
        <p:scale>
          <a:sx n="157" d="100"/>
          <a:sy n="157" d="100"/>
        </p:scale>
        <p:origin x="14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430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FE930-651F-344E-8314-180208C21109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22795-F49E-234E-94D2-EFBA1D25E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482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8CB54-21F8-FC40-B512-B346BF09AF08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EB767-81C4-2B41-AC6B-7B72DAF6D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59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23f4765e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c23f4765e7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gc23f4765e7_0_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23f4765e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23f4765e7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c23f4765e7_0_14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23f4765e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23f4765e7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c23f4765e7_0_15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23f4765e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23f4765e7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c23f4765e7_0_8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23f4765e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23f4765e7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c23f4765e7_0_8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23f4765e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23f4765e7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c23f4765e7_0_9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23f4765e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23f4765e7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c23f4765e7_0_1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23f4765e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23f4765e7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c23f4765e7_0_12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23f4765e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23f4765e7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c23f4765e7_0_10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23f4765e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23f4765e7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c23f4765e7_0_16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23f4765e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23f4765e7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23f4765e7_0_17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c23f4765e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c23f4765e7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c23f4765e7_0_2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23f4765e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23f4765e7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23f4765e7_0_18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23f4765e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23f4765e7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c23f4765e7_0_17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23f4765e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23f4765e7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23f4765e7_0_13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23f4765e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23f4765e7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c23f4765e7_0_19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23f4765e7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23f4765e7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c23f4765e7_0_20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23f4765e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23f4765e7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c23f4765e7_0_215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c23f4765e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c23f4765e7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c23f4765e7_0_2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23f4765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23f4765e7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c23f4765e7_0_3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23f4765e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23f4765e7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c23f4765e7_0_4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23f4765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23f4765e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c23f4765e7_0_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23f4765e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23f4765e7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c23f4765e7_0_5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23f4765e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23f4765e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c23f4765e7_0_5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23f4765e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23f4765e7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c23f4765e7_0_6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DF8B49C-B6FE-8A45-B74F-8ED0FDCE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955" y="1759393"/>
            <a:ext cx="6663559" cy="1065450"/>
          </a:xfrm>
        </p:spPr>
        <p:txBody>
          <a:bodyPr/>
          <a:lstStyle>
            <a:lvl1pPr>
              <a:lnSpc>
                <a:spcPts val="3800"/>
              </a:lnSpc>
              <a:defRPr sz="4000" cap="all" baseline="0">
                <a:solidFill>
                  <a:srgbClr val="F393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L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C0F94D-47A4-7F4C-8AE8-7C1D1CCD93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0537" y="1022806"/>
            <a:ext cx="6663559" cy="290966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name and surname</a:t>
            </a:r>
            <a:endParaRPr lang="en-L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D51095C-BB88-C947-9559-84249F7609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6" y="1332797"/>
            <a:ext cx="6663559" cy="256486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position</a:t>
            </a:r>
            <a:endParaRPr lang="en-L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49CC3B7-E985-B849-B5B0-D15F1277A0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0537" y="3008313"/>
            <a:ext cx="6663559" cy="384244"/>
          </a:xfrm>
        </p:spPr>
        <p:txBody>
          <a:bodyPr/>
          <a:lstStyle>
            <a:lvl1pPr>
              <a:defRPr sz="2000" baseline="0">
                <a:solidFill>
                  <a:srgbClr val="F39300"/>
                </a:solidFill>
              </a:defRPr>
            </a:lvl1pPr>
          </a:lstStyle>
          <a:p>
            <a:pPr lvl="0"/>
            <a:r>
              <a:rPr lang="en-GB" dirty="0"/>
              <a:t>Click to add subtitle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198181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782030" y="1925240"/>
            <a:ext cx="7358175" cy="266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04800" algn="ctr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ourier New"/>
              <a:buChar char="o"/>
              <a:defRPr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Char char="−"/>
              <a:defRPr sz="13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4765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▪"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3812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38125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68073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1_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04E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0" y="590362"/>
            <a:ext cx="9110475" cy="399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2800"/>
              <a:buFont typeface="Courier New"/>
              <a:buChar char="o"/>
              <a:defRPr sz="2100" b="1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800"/>
              <a:buFont typeface="Courier New"/>
              <a:buChar char="o"/>
              <a:defRPr sz="1350" b="0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600"/>
              <a:buFont typeface="Courier New"/>
              <a:buChar char="o"/>
              <a:defRPr sz="1200" b="0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ourier New"/>
              <a:buChar char="o"/>
              <a:defRPr sz="1050" b="0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964"/>
              </a:buClr>
              <a:buSzPts val="1400"/>
              <a:buFont typeface="Courier New"/>
              <a:buChar char="o"/>
              <a:defRPr sz="1050" b="0" i="0" u="none" strike="noStrike" cap="none">
                <a:solidFill>
                  <a:srgbClr val="0039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56192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827"/>
            <a:ext cx="7062537" cy="36195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09B2FBC-08A3-6446-A41B-385DD1F7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E8BCEE-997A-0748-AE78-6E74810486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04133F8-5724-F648-9587-29A2A7AC7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A48C9C-5C65-E84A-A708-17B1D8E1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/>
          <a:lstStyle>
            <a:lvl1pPr>
              <a:defRPr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1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7140"/>
            <a:ext cx="7790205" cy="1021556"/>
          </a:xfrm>
        </p:spPr>
        <p:txBody>
          <a:bodyPr anchor="t">
            <a:normAutofit/>
          </a:bodyPr>
          <a:lstStyle>
            <a:lvl1pPr algn="l">
              <a:defRPr sz="2000" b="0" cap="all">
                <a:solidFill>
                  <a:srgbClr val="F15A2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1999"/>
            <a:ext cx="7790205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6E306D6-7DA4-5942-8E1C-585B1491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6D64F6-CA51-1F4F-9B95-60A916163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59421C-29D9-5D43-86F5-3E7D45F761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107258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8179"/>
            <a:ext cx="4038600" cy="366548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058179"/>
            <a:ext cx="4038600" cy="366548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E4EE80B-B919-C24E-8777-A5BAB9BC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5FBE5E-A165-1646-8573-4AFA0C2787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5C069F3-E749-274D-AE0D-E5BEC67628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116801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3879"/>
            <a:ext cx="4040188" cy="294911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18897"/>
            <a:ext cx="4040188" cy="328448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003879"/>
            <a:ext cx="4041775" cy="294911"/>
          </a:xfr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418896"/>
            <a:ext cx="4041775" cy="328448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DA4FFF6-3441-1D4D-A950-88464516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02DB92-20D7-EE41-AF1B-9E2727FD35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09DA605-6471-C141-9946-AF93BD683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00669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F12C03A-655C-2641-AF8D-7AD23160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98C60D-3EF9-834D-AD13-BE16A5CAD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6F0FDA4-BFB8-C24D-A71D-5B087259A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30952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99242"/>
            <a:ext cx="3008313" cy="577084"/>
          </a:xfrm>
        </p:spPr>
        <p:txBody>
          <a:bodyPr anchor="b"/>
          <a:lstStyle>
            <a:lvl1pPr algn="l">
              <a:defRPr sz="1600" b="1"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75845"/>
            <a:ext cx="5111750" cy="353410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75845"/>
            <a:ext cx="3008313" cy="3534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542F74-2DDD-E845-937E-34DA32B7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7DFDC7-2B82-944B-B91B-E24679A50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A7B0D29-709B-9749-8539-40B3ABE8A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73973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017430"/>
            <a:ext cx="8229600" cy="321298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230415"/>
            <a:ext cx="8229601" cy="2693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5BD5C98-4E7C-6946-B825-1DD0577F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9293" y="4874173"/>
            <a:ext cx="677507" cy="166934"/>
          </a:xfrm>
        </p:spPr>
        <p:txBody>
          <a:bodyPr rIns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4ECDF8-8B2C-1142-9D79-47F5329DC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82" y="4842676"/>
            <a:ext cx="991405" cy="205118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5220114-0416-FF4D-BDA6-425B4EE563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5301" y="4890748"/>
            <a:ext cx="2638425" cy="133783"/>
          </a:xfrm>
        </p:spPr>
        <p:txBody>
          <a:bodyPr lIns="0" tIns="0" rIns="0" bIns="0"/>
          <a:lstStyle>
            <a:lvl1pPr>
              <a:defRPr sz="10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Presentation Title</a:t>
            </a:r>
            <a:endParaRPr lang="en-L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C3542E-C3A2-1F4A-9F56-19822A80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0122"/>
            <a:ext cx="6663559" cy="416303"/>
          </a:xfrm>
        </p:spPr>
        <p:txBody>
          <a:bodyPr/>
          <a:lstStyle>
            <a:lvl1pPr>
              <a:defRPr>
                <a:solidFill>
                  <a:srgbClr val="F3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37644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BA Cont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E052-504B-EF4B-821F-83E061B74B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8274" y="760503"/>
            <a:ext cx="6497236" cy="914400"/>
          </a:xfrm>
        </p:spPr>
        <p:txBody>
          <a:bodyPr/>
          <a:lstStyle>
            <a:lvl1pPr>
              <a:defRPr sz="2000" baseline="0">
                <a:solidFill>
                  <a:srgbClr val="F15A24"/>
                </a:solidFill>
              </a:defRPr>
            </a:lvl1pPr>
          </a:lstStyle>
          <a:p>
            <a:pPr lvl="0"/>
            <a:r>
              <a:rPr lang="en-GB" dirty="0"/>
              <a:t>Thank you!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649252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40122"/>
            <a:ext cx="6663559" cy="416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3879"/>
            <a:ext cx="8229600" cy="361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 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74173"/>
            <a:ext cx="4920593" cy="16693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9294" y="4874173"/>
            <a:ext cx="777766" cy="16693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03930D90-B5AE-694C-AF4D-B5392C9919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1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300" u="none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5000"/>
        </a:lnSpc>
        <a:spcBef>
          <a:spcPts val="1200"/>
        </a:spcBef>
        <a:buFontTx/>
        <a:buNone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30400" indent="-230400" algn="l" defTabSz="457200" rtl="0" eaLnBrk="1" latinLnBrk="0" hangingPunct="1">
        <a:lnSpc>
          <a:spcPct val="105000"/>
        </a:lnSpc>
        <a:spcBef>
          <a:spcPts val="12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20000" indent="-228600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80000" indent="-228600" algn="l" defTabSz="457200" rtl="0" eaLnBrk="1" latinLnBrk="0" hangingPunct="1">
        <a:spcBef>
          <a:spcPts val="500"/>
        </a:spcBef>
        <a:buClr>
          <a:schemeClr val="bg2"/>
        </a:buClr>
        <a:buSzPct val="55000"/>
        <a:buFont typeface="Wingdings 3" charset="2"/>
        <a:buChar char="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60000"/>
        <a:buFont typeface="Wingdings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lifedata.com/source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metaphacts.com/resource/wd:Q5625973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ia.toolforge.org/topic/Q8426319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totext.com/solutions/regulatory-compliance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ontotext.com/blog/graphdb-counteracts-stock-market-manipulation/" TargetMode="External"/><Relationship Id="rId4" Type="http://schemas.openxmlformats.org/officeDocument/2006/relationships/hyperlink" Target="https://www.ontotext.com/knowledgehub/case-studies/smart-adverse-media-monitoring-solution-for-negative-news-disambigua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2020-eu.semantics.cc/exploring-industry-40-standards-graph-using-graphql-mapped-sparql" TargetMode="External"/><Relationship Id="rId5" Type="http://schemas.openxmlformats.org/officeDocument/2006/relationships/hyperlink" Target="http://rawgit2.com/VladimirAlexiev/my/master/pres/20200908-i40kg-semantics/Slides.html" TargetMode="External"/><Relationship Id="rId4" Type="http://schemas.openxmlformats.org/officeDocument/2006/relationships/hyperlink" Target="http://i40.semantic-interoperability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effra.eu/index.php/s/QOcrPMBTHPUbxE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effra.eu/news/standards-digital-manufacturing-webinar-recordings-and-presentations-are-now-availab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gridstandardsma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en.wikipedia.org/wiki/Energy_Identification_Cod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004457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umanisticadigitale.unibo.it/article/view/9049" TargetMode="External"/><Relationship Id="rId4" Type="http://schemas.openxmlformats.org/officeDocument/2006/relationships/hyperlink" Target="https://ieeexplore.ieee.org/document/85886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adimirAlexiev/ontotext-graphdb-applic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ocab.getty.edu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imiralexiev.github.io/pres/20140905-CIDOC-GVP/index.html" TargetMode="External"/><Relationship Id="rId5" Type="http://schemas.openxmlformats.org/officeDocument/2006/relationships/hyperlink" Target="http://www.slideshare.net/VisResAssoc/vra-2014-brave-new-world-cataloging-harpring" TargetMode="External"/><Relationship Id="rId4" Type="http://schemas.openxmlformats.org/officeDocument/2006/relationships/hyperlink" Target="http://files.archivists.org/conference/sandiego2012/401-Harpring.pdf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lexbib.org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lex.is/" TargetMode="External"/><Relationship Id="rId5" Type="http://schemas.openxmlformats.org/officeDocument/2006/relationships/hyperlink" Target="https://drops.dagstuhl.de/opus/volltexte/2019/10383/" TargetMode="External"/><Relationship Id="rId4" Type="http://schemas.openxmlformats.org/officeDocument/2006/relationships/hyperlink" Target="https://euralex.org/publications/lexbib-a-corpus-and-bibliography-of-metalexicographical-publication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nomenclature.info/apropos-about.app?lang=en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mix-n-match.toolforge.org/mobile_game.html?catalog=3270" TargetMode="External"/><Relationship Id="rId4" Type="http://schemas.openxmlformats.org/officeDocument/2006/relationships/hyperlink" Target="https://mix-n-match.toolforge.org/#/catalog/3270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sextant.di.uoa.gr/" TargetMode="External"/><Relationship Id="rId3" Type="http://schemas.openxmlformats.org/officeDocument/2006/relationships/hyperlink" Target="https://www.ogc.org/standards/geosparql" TargetMode="External"/><Relationship Id="rId7" Type="http://schemas.openxmlformats.org/officeDocument/2006/relationships/hyperlink" Target="https://www.int-arch-photogramm-remote-sens-spatial-inf-sci.net/XLII-4-W2/39/2017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asgui.triply.cc/" TargetMode="External"/><Relationship Id="rId11" Type="http://schemas.openxmlformats.org/officeDocument/2006/relationships/image" Target="../media/image34.jpg"/><Relationship Id="rId5" Type="http://schemas.openxmlformats.org/officeDocument/2006/relationships/hyperlink" Target="http://docs.ogc.org/wp/19-078r1/19-078r1.html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github.com/opengeospatial/ogc-geosparql" TargetMode="External"/><Relationship Id="rId9" Type="http://schemas.openxmlformats.org/officeDocument/2006/relationships/hyperlink" Target="https://www.sciencedirect.com/science/article/abs/pii/S1570826815000864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semantic-web-journal.net/content/eubusinessgraph-ontology-lightweight-ontology-harmonizing-basic-company-information-0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-bg.org/proceedings/2019/RANLP%202019/pdf/RANLP134.pdf" TargetMode="External"/><Relationship Id="rId5" Type="http://schemas.openxmlformats.org/officeDocument/2006/relationships/hyperlink" Target="https://ieeexplore.ieee.org/document/9010667/" TargetMode="External"/><Relationship Id="rId4" Type="http://schemas.openxmlformats.org/officeDocument/2006/relationships/hyperlink" Target="http://link.springer.com/10.1007/978-3-030-36691-9_7" TargetMode="External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w.ontotext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ank.ontotext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Vladimir.Alexiev@ontotext.com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tero.org/groups/2744757/ontotext-graphd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VladimirAlexiev/ontotext-graphdb-applica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tero.org/groups/2744757/ontotext-graphdb/libra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etaphacts.com/product" TargetMode="External"/><Relationship Id="rId13" Type="http://schemas.openxmlformats.org/officeDocument/2006/relationships/hyperlink" Target="http://vocab.getty.edu/" TargetMode="External"/><Relationship Id="rId18" Type="http://schemas.openxmlformats.org/officeDocument/2006/relationships/image" Target="../media/image9.png"/><Relationship Id="rId3" Type="http://schemas.openxmlformats.org/officeDocument/2006/relationships/hyperlink" Target="http://vocbench.uniroma2.it/" TargetMode="External"/><Relationship Id="rId7" Type="http://schemas.openxmlformats.org/officeDocument/2006/relationships/hyperlink" Target="https://www.synaptica.com/synaptica-graphite/" TargetMode="External"/><Relationship Id="rId12" Type="http://schemas.openxmlformats.org/officeDocument/2006/relationships/hyperlink" Target="https://op.europa.eu/en/web/eu-vocabularies" TargetMode="Externa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www.poolparty.biz/vocabulary-hu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978-3-642-13489-0_36" TargetMode="External"/><Relationship Id="rId11" Type="http://schemas.openxmlformats.org/officeDocument/2006/relationships/hyperlink" Target="http://www.fao.org/agrovoc/" TargetMode="External"/><Relationship Id="rId5" Type="http://schemas.openxmlformats.org/officeDocument/2006/relationships/hyperlink" Target="https://www.poolparty.biz/product-overview" TargetMode="External"/><Relationship Id="rId15" Type="http://schemas.openxmlformats.org/officeDocument/2006/relationships/hyperlink" Target="https://bartoc.org/" TargetMode="External"/><Relationship Id="rId10" Type="http://schemas.openxmlformats.org/officeDocument/2006/relationships/hyperlink" Target="https://blog.metaphacts.com/visual-ontology-modeling-for-domain-experts-and-business-users-with-metaphactory" TargetMode="External"/><Relationship Id="rId4" Type="http://schemas.openxmlformats.org/officeDocument/2006/relationships/hyperlink" Target="http://www.semantic-web-journal.net/content/vocbench-3-collaborative-semantic-web-editor-ontologies-thesauri-and-lexicons-1" TargetMode="External"/><Relationship Id="rId9" Type="http://schemas.openxmlformats.org/officeDocument/2006/relationships/hyperlink" Target="http://www.semantic-web-journal.net/content/metaphactory-platform-knowledge-graph-management-1" TargetMode="External"/><Relationship Id="rId14" Type="http://schemas.openxmlformats.org/officeDocument/2006/relationships/hyperlink" Target="https://www.nomenclature.inf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8D3A-2FA1-0043-982B-F61BD3FE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Diverse Uses of a Semantic Graph Database for Knowledge Organization and Research</a:t>
            </a:r>
            <a:endParaRPr lang="en-L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36205-C338-424C-B3DC-72F2604CA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Vladimir Alexiev, PhD, PMP</a:t>
            </a:r>
            <a:endParaRPr lang="en-L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A8B06-EF78-8243-8EAC-D0097ED28C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Chief Data Architect, Ontotext Corp</a:t>
            </a:r>
            <a:endParaRPr lang="en-LU" dirty="0"/>
          </a:p>
        </p:txBody>
      </p:sp>
      <p:pic>
        <p:nvPicPr>
          <p:cNvPr id="6" name="Google Shape;32;p6">
            <a:extLst>
              <a:ext uri="{FF2B5EF4-FFF2-40B4-BE49-F238E27FC236}">
                <a16:creationId xmlns:a16="http://schemas.microsoft.com/office/drawing/2014/main" id="{CB66AAA3-60C0-44C5-AD33-4B37F33988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955" y="45452"/>
            <a:ext cx="4204097" cy="807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82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Metaphactory</a:t>
            </a: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/>
          <a:stretch/>
        </p:blipFill>
        <p:spPr>
          <a:xfrm>
            <a:off x="2380341" y="302145"/>
            <a:ext cx="6763659" cy="4539209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C721D28-1094-45D6-9867-25267F300A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323017-8287-47E2-A320-671AF07BC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827"/>
            <a:ext cx="6103257" cy="157777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Mass-media publishers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BBC, UK Press Association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Scientific, Technical, Engineering, Medical (STEM), Economic, Academic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IET, Elsevier, OUP, Wiley, Financial Times, Euromoney, S&amp;P Global Platts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Government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EU Publications Office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UK Parliament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Semantic Publishing</a:t>
            </a: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2016" t="14670" r="3535" b="27854"/>
          <a:stretch/>
        </p:blipFill>
        <p:spPr>
          <a:xfrm>
            <a:off x="457200" y="2480310"/>
            <a:ext cx="6161313" cy="230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7D49A14-DB15-4AFD-961B-0FCFA20375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Life Sciences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2B4D66-3C84-43FA-9723-12E95A79E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21657"/>
            <a:ext cx="4038600" cy="380200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original and most advanced </a:t>
            </a:r>
            <a:r>
              <a:rPr lang="en-US" dirty="0" err="1"/>
              <a:t>sem</a:t>
            </a:r>
            <a:r>
              <a:rPr lang="en-US" dirty="0"/>
              <a:t> web application domain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Widely used by researchers and pharmaceutical companies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anatomy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illnesses, path interactions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chemicals, drugs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omics: genomics, proteomics, </a:t>
            </a:r>
            <a:r>
              <a:rPr lang="en-US" dirty="0" err="1"/>
              <a:t>glycomics</a:t>
            </a:r>
            <a:r>
              <a:rPr lang="en-US" dirty="0"/>
              <a:t>, metabolomics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translational science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clinical trials, healthcare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Specific areas: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drug research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dietary supplements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obesity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cancer research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electrophysiology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glycobiology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vaccines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Zika, COVID-19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1561A-0D47-4952-9470-B47045CF4D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8202" y="836660"/>
            <a:ext cx="4386943" cy="290285"/>
          </a:xfrm>
        </p:spPr>
        <p:txBody>
          <a:bodyPr>
            <a:normAutofit/>
          </a:bodyPr>
          <a:lstStyle/>
          <a:p>
            <a:r>
              <a:rPr lang="en-US" sz="1200" dirty="0"/>
              <a:t>Example: </a:t>
            </a:r>
            <a:r>
              <a:rPr lang="en-US" sz="1200" dirty="0" err="1">
                <a:hlinkClick r:id="rId3"/>
              </a:rPr>
              <a:t>LinkedLifeData</a:t>
            </a:r>
            <a:r>
              <a:rPr lang="en-US" sz="1200" dirty="0"/>
              <a:t>: 32 datasets, 1.5B entities, 10B triples, free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F8437B-6668-42F2-9848-59F85C9E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97922"/>
            <a:ext cx="4530019" cy="3609283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B2AF0C8-1D54-4168-B6ED-4FA8AE05F2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9C7673-710D-49F2-88CB-659F4E3EE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486" y="534760"/>
            <a:ext cx="4891315" cy="320903"/>
          </a:xfrm>
        </p:spPr>
        <p:txBody>
          <a:bodyPr/>
          <a:lstStyle/>
          <a:p>
            <a:r>
              <a:rPr lang="en-US" dirty="0">
                <a:hlinkClick r:id="rId3"/>
              </a:rPr>
              <a:t>TRR info from Wikidata, visualized by </a:t>
            </a:r>
            <a:r>
              <a:rPr lang="en-US" dirty="0" err="1">
                <a:hlinkClick r:id="rId3"/>
              </a:rPr>
              <a:t>Metaphactory</a:t>
            </a:r>
            <a:endParaRPr lang="en-US"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Science KGs: TRR Project</a:t>
            </a: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94" y="855662"/>
            <a:ext cx="7839863" cy="397236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929D6E0-6484-4A97-AFA0-1C1BEC8B9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Science KGs: </a:t>
            </a:r>
            <a:r>
              <a:rPr lang="en-US" dirty="0">
                <a:hlinkClick r:id="rId3"/>
              </a:rPr>
              <a:t>Wikidata Scholia</a:t>
            </a:r>
            <a:r>
              <a:rPr lang="bg-BG" dirty="0">
                <a:hlinkClick r:id="rId3"/>
              </a:rPr>
              <a:t>,</a:t>
            </a:r>
            <a:r>
              <a:rPr lang="en-US" dirty="0">
                <a:hlinkClick r:id="rId3"/>
              </a:rPr>
              <a:t> topic COVID-19</a:t>
            </a:r>
            <a:r>
              <a:rPr lang="en-US" dirty="0"/>
              <a:t> </a:t>
            </a: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948082"/>
            <a:ext cx="4950845" cy="370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844" y="1134639"/>
            <a:ext cx="4193156" cy="334771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48C0CD4-5309-4BA3-AD51-11F9C9268F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72674D-4545-4D49-9109-2D305AC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63827"/>
            <a:ext cx="3925824" cy="179872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Regulatory Compliance</a:t>
            </a: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Know Your Customer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Anti Money Laundering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Adverse Event Monitoring</a:t>
            </a:r>
            <a:r>
              <a:rPr lang="en-US" dirty="0"/>
              <a:t> in the News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Data (Entity) Management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Asset Management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Trade Surveillance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Fight Stock Market Manipulation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Financial Industry</a:t>
            </a: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984" y="677382"/>
            <a:ext cx="4186218" cy="208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3050276"/>
            <a:ext cx="5204353" cy="17369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B10A7D0-BBC6-4A17-8246-CD90DE393E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0701" y="2571750"/>
            <a:ext cx="3432152" cy="21143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14A247-0D77-4FF3-A70A-0B50457C4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78" y="856425"/>
            <a:ext cx="2445510" cy="1557591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 err="1"/>
              <a:t>Industrie</a:t>
            </a:r>
            <a:r>
              <a:rPr lang="en-US" sz="1100" dirty="0"/>
              <a:t> 4.0 Platform, AAS, RAMI (Germany, now ISO &amp; IEC)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hlinkClick r:id="rId4"/>
              </a:rPr>
              <a:t>Industry 4.0 Knowledge Graph</a:t>
            </a:r>
            <a:r>
              <a:rPr lang="en-US" sz="1100" dirty="0"/>
              <a:t> (Fraunhofer IAIS)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Ontotext Semantics 2020 presentation (</a:t>
            </a:r>
            <a:r>
              <a:rPr lang="en-US" sz="1100" dirty="0">
                <a:hlinkClick r:id="rId5"/>
              </a:rPr>
              <a:t>slides</a:t>
            </a:r>
            <a:r>
              <a:rPr lang="en-US" sz="1100" dirty="0"/>
              <a:t>, </a:t>
            </a:r>
            <a:r>
              <a:rPr lang="en-US" sz="1100" dirty="0">
                <a:hlinkClick r:id="rId6"/>
              </a:rPr>
              <a:t>video</a:t>
            </a:r>
            <a:r>
              <a:rPr lang="en-US" sz="1100" dirty="0"/>
              <a:t>)</a:t>
            </a:r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Industrial Data: Industry 4.0 Knowledge Graph</a:t>
            </a: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1476" y="877712"/>
            <a:ext cx="5921467" cy="33529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B5705BF-66C9-480B-8392-19C2F3B0C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3E227F-F0AB-4697-8A4E-3BE9D0A7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196" y="1010399"/>
            <a:ext cx="2209923" cy="30328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Mondragon</a:t>
            </a:r>
            <a:endParaRPr lang="en-US" dirty="0">
              <a:hlinkClick r:id="rId3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presentation</a:t>
            </a:r>
            <a:r>
              <a:rPr lang="en-US" dirty="0"/>
              <a:t> at </a:t>
            </a:r>
            <a:r>
              <a:rPr lang="en-US" dirty="0">
                <a:hlinkClick r:id="rId4"/>
              </a:rPr>
              <a:t>EFFRA webinar Standards for Digital Manufacturing</a:t>
            </a:r>
            <a:r>
              <a:rPr lang="en-US" dirty="0"/>
              <a:t>, Oct 2020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268 companies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82k jobs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12 countries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14 R&amp;D units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11.3B annual sales</a:t>
            </a:r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sz="quarter" idx="14"/>
          </p:nvPr>
        </p:nvSpPr>
        <p:spPr>
          <a:xfrm>
            <a:off x="1475301" y="4890748"/>
            <a:ext cx="2638425" cy="13378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Industrial Data: Asset Admin Shell, IoT, Robotics</a:t>
            </a: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5"/>
          <a:stretch/>
        </p:blipFill>
        <p:spPr>
          <a:xfrm>
            <a:off x="457451" y="1070838"/>
            <a:ext cx="6341456" cy="36050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D2055B-3022-4902-9A83-CF4F4BB83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127" y="1063827"/>
            <a:ext cx="2245568" cy="36195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IEC Smart Grid Standards Map</a:t>
            </a:r>
            <a:endParaRPr lang="en-US" sz="12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6-7 IEC standards with common core: CIM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CIM is based on RDF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ENTSO-E: expanding and applying CIM in Europe (CGMES)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EU Regulations (Network Codes) for the Single Electricity Market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Energy Identification Code</a:t>
            </a:r>
            <a:r>
              <a:rPr lang="en-US" sz="1200" dirty="0"/>
              <a:t> global IDs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Electrical CIM</a:t>
            </a: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5">
            <a:alphaModFix/>
          </a:blip>
          <a:srcRect t="4487"/>
          <a:stretch/>
        </p:blipFill>
        <p:spPr>
          <a:xfrm>
            <a:off x="457200" y="904725"/>
            <a:ext cx="6161314" cy="39553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A7EABD-473C-4C86-90FA-89CDCC046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53FB57-41EA-4B12-A355-0FB2951AF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European Holocaust Research Infrastructure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JOCH 2017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eScience 2018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Umanistica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Digitale</a:t>
            </a:r>
            <a:r>
              <a:rPr lang="en-US" dirty="0">
                <a:hlinkClick r:id="rId5"/>
              </a:rPr>
              <a:t> 2019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Semantic archive integration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Thesaurus management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Semantic enrichment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Digital Humanities</a:t>
            </a: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49" y="2638779"/>
            <a:ext cx="5017008" cy="218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7475" y="947128"/>
            <a:ext cx="3513056" cy="391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4CFECCA-AE8F-48E2-AC5B-30E4BE13D6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F2D7FC-3C9E-4BC3-81F4-53855616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827"/>
            <a:ext cx="7062537" cy="36195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Knowledge Graphs and Semantic Databases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Zotero Bibliography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Commercial Applications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Thesaurus and Ontology Management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Semantic Publishing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Life Sciences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Knowledge Graphs of Science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Financial Industry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Industrial Data: Electrical CIM, Industry 4.0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Research Applications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Lexicography,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Digital Humanities: Holocaust Research, Iconography, Thesauri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Geographic Data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Economics, Innovation, Business Data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News, semantic annotation and search, popularity ranking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More info: </a:t>
            </a:r>
            <a:r>
              <a:rPr lang="en-US" dirty="0" err="1">
                <a:hlinkClick r:id="rId3"/>
              </a:rPr>
              <a:t>github</a:t>
            </a:r>
            <a:r>
              <a:rPr lang="en-US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A30B8C-92B3-4CE6-8136-DDB81A84F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DB8FCA-5B25-4A03-A76C-43FD834F6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63827"/>
            <a:ext cx="2389631" cy="3619500"/>
          </a:xfrm>
        </p:spPr>
        <p:txBody>
          <a:bodyPr>
            <a:normAutofit/>
          </a:bodyPr>
          <a:lstStyle/>
          <a:p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Vocabularies</a:t>
            </a:r>
            <a:r>
              <a:rPr lang="en-US" sz="1100" dirty="0"/>
              <a:t>: AAT, TGN, ULAN</a:t>
            </a:r>
          </a:p>
          <a:p>
            <a:r>
              <a:rPr lang="en-US" sz="1100" dirty="0"/>
              <a:t>(</a:t>
            </a:r>
            <a:r>
              <a:rPr lang="en-US" sz="1100" dirty="0">
                <a:hlinkClick r:id="rId4"/>
              </a:rPr>
              <a:t>SAA 2012</a:t>
            </a:r>
            <a:r>
              <a:rPr lang="en-US" sz="1100" dirty="0"/>
              <a:t>, </a:t>
            </a:r>
            <a:r>
              <a:rPr lang="en-US" sz="1100" dirty="0">
                <a:hlinkClick r:id="rId5"/>
              </a:rPr>
              <a:t>VRA 2014</a:t>
            </a:r>
            <a:r>
              <a:rPr lang="en-US" sz="1100" dirty="0"/>
              <a:t>, </a:t>
            </a:r>
            <a:r>
              <a:rPr lang="en-US" sz="1100" dirty="0">
                <a:hlinkClick r:id="rId6"/>
              </a:rPr>
              <a:t>CIDOC 2014</a:t>
            </a:r>
            <a:r>
              <a:rPr lang="en-US" sz="1100" dirty="0"/>
              <a:t>)</a:t>
            </a:r>
          </a:p>
          <a:p>
            <a:endParaRPr lang="en-US" sz="1100" dirty="0"/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Cultural Heritage</a:t>
            </a: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8272" y="323415"/>
            <a:ext cx="6205728" cy="4501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FE9298E-77FF-4E0C-A44E-BD39B5688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BF69F9-B7A9-4093-BD4D-A7EEE9387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51" y="933248"/>
            <a:ext cx="4443733" cy="415925"/>
          </a:xfrm>
        </p:spPr>
        <p:txBody>
          <a:bodyPr>
            <a:normAutofit/>
          </a:bodyPr>
          <a:lstStyle/>
          <a:p>
            <a:r>
              <a:rPr lang="en-US" sz="1100" dirty="0" err="1">
                <a:hlinkClick r:id="rId3"/>
              </a:rPr>
              <a:t>LexBib</a:t>
            </a:r>
            <a:r>
              <a:rPr lang="en-US" sz="1100" dirty="0"/>
              <a:t>: </a:t>
            </a:r>
            <a:r>
              <a:rPr lang="en-US" sz="1100" dirty="0" err="1"/>
              <a:t>Metalexicography</a:t>
            </a:r>
            <a:r>
              <a:rPr lang="en-US" sz="1100" dirty="0"/>
              <a:t> as a KG (</a:t>
            </a:r>
            <a:r>
              <a:rPr lang="en-US" sz="1100" dirty="0" err="1">
                <a:hlinkClick r:id="rId4"/>
              </a:rPr>
              <a:t>EuraLex</a:t>
            </a:r>
            <a:r>
              <a:rPr lang="en-US" sz="1100" dirty="0">
                <a:hlinkClick r:id="rId4"/>
              </a:rPr>
              <a:t> 2018</a:t>
            </a:r>
            <a:r>
              <a:rPr lang="en-US" sz="1100" dirty="0"/>
              <a:t>, </a:t>
            </a:r>
            <a:r>
              <a:rPr lang="en-US" sz="1100" dirty="0">
                <a:hlinkClick r:id="rId5"/>
              </a:rPr>
              <a:t>LDK 2019</a:t>
            </a:r>
            <a:r>
              <a:rPr lang="en-US" sz="1100" dirty="0"/>
              <a:t>), part of </a:t>
            </a:r>
            <a:r>
              <a:rPr lang="en-US" sz="1100" dirty="0" err="1">
                <a:hlinkClick r:id="rId6"/>
              </a:rPr>
              <a:t>Elexis</a:t>
            </a:r>
            <a:r>
              <a:rPr lang="en-US" sz="1100" dirty="0"/>
              <a:t> </a:t>
            </a:r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Lexicography (and KG of Science)</a:t>
            </a: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00" y="1335226"/>
            <a:ext cx="3663694" cy="315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0165" y="1141210"/>
            <a:ext cx="4302395" cy="37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3B6AD40-E06A-4D27-A583-1A01873838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64CCB0-D6A1-4039-8DAC-4EAE9C6C6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85" y="907954"/>
            <a:ext cx="4979933" cy="311748"/>
          </a:xfrm>
        </p:spPr>
        <p:txBody>
          <a:bodyPr>
            <a:normAutofit/>
          </a:bodyPr>
          <a:lstStyle/>
          <a:p>
            <a:r>
              <a:rPr lang="en-US" sz="900" dirty="0">
                <a:hlinkClick r:id="rId3"/>
              </a:rPr>
              <a:t>Nomenclature for Museum Cataloging</a:t>
            </a:r>
            <a:r>
              <a:rPr lang="en-US" sz="900" dirty="0"/>
              <a:t> (CHIN, AASLH), Wikidata </a:t>
            </a:r>
            <a:r>
              <a:rPr lang="en-US" sz="900" dirty="0">
                <a:hlinkClick r:id="rId4"/>
              </a:rPr>
              <a:t>Mix-n-Match</a:t>
            </a:r>
            <a:r>
              <a:rPr lang="en-US" sz="900" dirty="0"/>
              <a:t>, </a:t>
            </a:r>
            <a:r>
              <a:rPr lang="en-US" sz="900" dirty="0">
                <a:hlinkClick r:id="rId5"/>
              </a:rPr>
              <a:t>Mobile matching mode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Cultural Heritage and Wikidata</a:t>
            </a: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1190523"/>
            <a:ext cx="4114800" cy="356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6359" y="701639"/>
            <a:ext cx="4003257" cy="19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3731" y="2798854"/>
            <a:ext cx="4410269" cy="2072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57E6A29-2BE7-4D69-8B49-FFFA8B078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2D2FB8-1A18-48AB-868A-64A6F41C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780" y="1338263"/>
            <a:ext cx="1943878" cy="36195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hlinkClick r:id="rId3"/>
              </a:rPr>
              <a:t>GeoSPARQL</a:t>
            </a:r>
            <a:r>
              <a:rPr lang="en-US" sz="1200" dirty="0"/>
              <a:t> for geo data representation and querying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hlinkClick r:id="rId4"/>
              </a:rPr>
              <a:t>GeoSPARQL</a:t>
            </a:r>
            <a:r>
              <a:rPr lang="en-US" sz="1200" dirty="0">
                <a:hlinkClick r:id="rId4"/>
              </a:rPr>
              <a:t> 1.1 and 2.0 WG</a:t>
            </a:r>
            <a:r>
              <a:rPr lang="en-US" sz="1200" dirty="0"/>
              <a:t> (</a:t>
            </a:r>
            <a:r>
              <a:rPr lang="en-US" sz="1200" dirty="0" err="1"/>
              <a:t>github</a:t>
            </a:r>
            <a:r>
              <a:rPr lang="en-US" sz="1200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Benefits of Representing Spatial Data Using Semantic and Graph Technologies (</a:t>
            </a:r>
            <a:r>
              <a:rPr lang="en-US" sz="1200" dirty="0">
                <a:hlinkClick r:id="rId5"/>
              </a:rPr>
              <a:t>OGC 2020</a:t>
            </a:r>
            <a:r>
              <a:rPr lang="en-US" sz="1200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Geo </a:t>
            </a:r>
            <a:r>
              <a:rPr lang="en-US" sz="1200" dirty="0" err="1">
                <a:hlinkClick r:id="rId6"/>
              </a:rPr>
              <a:t>YasGUI</a:t>
            </a:r>
            <a:r>
              <a:rPr lang="en-US" sz="1200" dirty="0"/>
              <a:t> for query &amp; geo viz (</a:t>
            </a:r>
            <a:r>
              <a:rPr lang="en-US" sz="1200" dirty="0">
                <a:hlinkClick r:id="rId7"/>
              </a:rPr>
              <a:t>ISPRS 2017</a:t>
            </a:r>
            <a:r>
              <a:rPr lang="en-US" sz="1200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Sextant</a:t>
            </a:r>
            <a:r>
              <a:rPr lang="en-US" sz="1200" dirty="0"/>
              <a:t> for geo viz (</a:t>
            </a:r>
            <a:r>
              <a:rPr lang="en-US" sz="1200" dirty="0">
                <a:hlinkClick r:id="rId9"/>
              </a:rPr>
              <a:t>JWS 2015</a:t>
            </a:r>
            <a:r>
              <a:rPr lang="en-US" sz="12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Geographic Data</a:t>
            </a: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575" y="897542"/>
            <a:ext cx="3673350" cy="388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88514" y="775575"/>
            <a:ext cx="2955487" cy="4367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56DFB2F-E977-4ED0-AE08-466CD366F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583A9E-3298-4ACC-A33C-32DE2462E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4963"/>
            <a:ext cx="7062537" cy="36195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euBusinessGraph</a:t>
            </a:r>
            <a:r>
              <a:rPr lang="en-US" dirty="0"/>
              <a:t>: semantic integration of company data (</a:t>
            </a:r>
            <a:r>
              <a:rPr lang="en-US" dirty="0">
                <a:hlinkClick r:id="rId3"/>
              </a:rPr>
              <a:t>SWJ 2020</a:t>
            </a:r>
            <a:r>
              <a:rPr lang="en-US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Investment recommendations (</a:t>
            </a:r>
            <a:r>
              <a:rPr lang="en-US" dirty="0">
                <a:hlinkClick r:id="rId4"/>
              </a:rPr>
              <a:t>BIS 2019</a:t>
            </a:r>
            <a:r>
              <a:rPr lang="en-US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Industry classification using ML (</a:t>
            </a:r>
            <a:r>
              <a:rPr lang="en-US" dirty="0" err="1">
                <a:hlinkClick r:id="rId5"/>
              </a:rPr>
              <a:t>BdKCSE</a:t>
            </a:r>
            <a:r>
              <a:rPr lang="en-US" dirty="0">
                <a:hlinkClick r:id="rId5"/>
              </a:rPr>
              <a:t> 2019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RANLP 2019</a:t>
            </a:r>
            <a:r>
              <a:rPr lang="en-US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Company Data</a:t>
            </a: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1697938"/>
            <a:ext cx="4353327" cy="303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6138" y="0"/>
            <a:ext cx="3085818" cy="156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6869" y="1623472"/>
            <a:ext cx="3777131" cy="3477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A582A95-665A-41D2-BE8B-1347219D12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/>
          </a:bodyPr>
          <a:lstStyle/>
          <a:p>
            <a:r>
              <a:rPr lang="en-US" sz="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sz="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DA20B3-239F-4E20-8277-0C9F4B591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1952" y="574785"/>
            <a:ext cx="2648782" cy="289485"/>
          </a:xfrm>
        </p:spPr>
        <p:txBody>
          <a:bodyPr>
            <a:normAutofit/>
          </a:bodyPr>
          <a:lstStyle/>
          <a:p>
            <a:r>
              <a:rPr lang="en-US" sz="1050" dirty="0">
                <a:hlinkClick r:id="rId3"/>
              </a:rPr>
              <a:t>News on the Web</a:t>
            </a:r>
            <a:r>
              <a:rPr lang="en-US" sz="1050" dirty="0"/>
              <a:t>: semantic annotation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News, Entity Extraction, Semantic Search</a:t>
            </a: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14401"/>
            <a:ext cx="6462766" cy="3912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F939FCC-57BC-4FEE-A1C5-03A68569DB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1DDE8A-109D-44D8-BC00-73A7557CF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564805"/>
            <a:ext cx="2811625" cy="334380"/>
          </a:xfrm>
        </p:spPr>
        <p:txBody>
          <a:bodyPr>
            <a:normAutofit/>
          </a:bodyPr>
          <a:lstStyle/>
          <a:p>
            <a:r>
              <a:rPr lang="en-US" sz="1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Ontotext Rank</a:t>
            </a:r>
            <a:r>
              <a:rPr lang="en-US" sz="1000" dirty="0"/>
              <a:t>: company popularity ranking</a:t>
            </a:r>
          </a:p>
          <a:p>
            <a:endParaRPr lang="en-US" sz="1000" dirty="0"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/>
              <a:t>News, Ranking</a:t>
            </a: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99" y="1102391"/>
            <a:ext cx="8686802" cy="31450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BCBC4F5-5E60-4668-BE31-325D44C1EA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CE68A9-2BFA-2C4A-BE78-61CCA611D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0738" y="931191"/>
            <a:ext cx="6497236" cy="914400"/>
          </a:xfrm>
        </p:spPr>
        <p:txBody>
          <a:bodyPr/>
          <a:lstStyle/>
          <a:p>
            <a:r>
              <a:rPr lang="en-US" dirty="0"/>
              <a:t>Thank you for your attention!</a:t>
            </a:r>
          </a:p>
          <a:p>
            <a:r>
              <a:rPr lang="en-US" dirty="0"/>
              <a:t>Questions/comments: </a:t>
            </a:r>
            <a:r>
              <a:rPr lang="en-US" dirty="0">
                <a:hlinkClick r:id="rId2"/>
              </a:rPr>
              <a:t>Vladimir.Alexiev@ontotext.com</a:t>
            </a:r>
            <a:r>
              <a:rPr lang="en-US" dirty="0"/>
              <a:t> 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416929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000" y="1421184"/>
            <a:ext cx="5538000" cy="27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Knowledge Graphs and Semantic Databases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3FAE34-B614-49DE-8041-6944C656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3" y="1063827"/>
            <a:ext cx="3864864" cy="36195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/>
              <a:t>Semantic Graph Databases (SGDB)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The foundation of Enterprise Knowledge Graphs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W3C compliant RDF storage and serialization, RDFS and OWL reasoning, SPARQL 1.1 querying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RDF* and SPARQL*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User-friendly UI for administration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Lucene, SOLR, Elasticsearch, Mongo connectors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RDBMS virtualization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GeoSPARQL and SPARQL-MM plugins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History and Versioning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Java, JavaScript, GraphQL APIs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Built-in visualizations and charts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OpenRefine data cleaning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Visual RDF mapping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JDBC/ODBC interface for Tableau/PowerBI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Open source or free/community versions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/>
              <a:t>Enterprise features (clustering, security)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EB166AB-4D5B-4DA2-8396-30FBE0756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>
                <a:hlinkClick r:id="rId3"/>
              </a:rPr>
              <a:t>Zotero Bibliography</a:t>
            </a:r>
            <a:r>
              <a:rPr lang="en-US"/>
              <a:t> (more info on 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/>
              <a:t>)</a:t>
            </a:r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855663"/>
            <a:ext cx="5821680" cy="3947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D5B07E6-2C1B-4E5A-93B6-AB9ABF2AA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48348C-BB0E-4306-9EB3-F9C1D0A6C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63168"/>
            <a:ext cx="4836160" cy="3720159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Benchmarks (13): various benchmarking efforts where SGDBs have been evaluated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Business Process Management (2): applications of semantic technology to BPM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Cultural Heritage (11): cultural heritage and digital humanities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Economics, Business Data, Tourism (11): tourism, hotels, investment decision support, company data, industry classification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Education, Science KGs (5): science data, academic management, </a:t>
            </a:r>
            <a:r>
              <a:rPr lang="en-US" dirty="0" err="1">
                <a:sym typeface="Arial"/>
              </a:rPr>
              <a:t>etc</a:t>
            </a:r>
            <a:endParaRPr lang="en-US" dirty="0">
              <a:sym typeface="Arial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Geospatial (5): geospatial data and benchmarks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Industrial Data, Manufacturing (8): industrial standards, sensors, building automation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Knowledge Graphs (6): KG techniques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Law, LegalTech (2): legal texts and knowledge bases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Life Sciences, Bio Informatics (19): genes, organisms, biomedical ontologies, semantic search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Querying, Visualization (6): SPARQL optimization, query writing, NLP querying, visualization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Semantic Text Analysis, Lexicography, Semantic Publishing, Social Networks (18)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Smart Cities (3): city infrastructure, cyber-physical systems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Statistical, Regional Data (3)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Storage, Reasoning, Graph Databases (22): storage techniques, reasoning, rules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Thesaurus, Ontology Management, Conceptual Modeling, Classification (11)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Validation, RDF Shapes, Schemas (2): SHACL implementation benchmarks, APIs from shapes</a:t>
            </a:r>
            <a:endParaRPr lang="en-US"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>
                <a:hlinkClick r:id="rId3"/>
              </a:rPr>
              <a:t>175 Papers</a:t>
            </a:r>
            <a:r>
              <a:rPr lang="en-US" dirty="0"/>
              <a:t> on  a Number of Topics</a:t>
            </a:r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4"/>
          <a:srcRect l="5309" r="2361"/>
          <a:stretch/>
        </p:blipFill>
        <p:spPr>
          <a:xfrm>
            <a:off x="5090160" y="855663"/>
            <a:ext cx="4053840" cy="362870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79986F7-B92B-4C1B-9C66-D23FAD657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1CF48-1770-4519-8DA5-982AC98D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Major thesaurus and ontology management systems using SGDB: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3"/>
              </a:rPr>
              <a:t>VocBench</a:t>
            </a:r>
            <a:r>
              <a:rPr lang="en-US" dirty="0">
                <a:hlinkClick r:id="rId3"/>
              </a:rPr>
              <a:t> 3</a:t>
            </a:r>
            <a:r>
              <a:rPr lang="en-US" dirty="0"/>
              <a:t>: open source, collaborative editor for ontologies, thesauri, lexicons (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SWJ 2019</a:t>
            </a:r>
            <a:r>
              <a:rPr lang="en-US" dirty="0"/>
              <a:t>). Funded by UN FAO, EU OPOCE, EU ISA2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5"/>
              </a:rPr>
              <a:t>PoolParty</a:t>
            </a:r>
            <a:r>
              <a:rPr lang="en-US" dirty="0">
                <a:hlinkClick r:id="rId5"/>
              </a:rPr>
              <a:t> Semantic Suite</a:t>
            </a:r>
            <a:r>
              <a:rPr lang="en-US" dirty="0"/>
              <a:t>: Thesaurus Server, Search Server, Extractor, </a:t>
            </a:r>
            <a:r>
              <a:rPr lang="en-US" dirty="0" err="1"/>
              <a:t>GraphEditor</a:t>
            </a:r>
            <a:r>
              <a:rPr lang="en-US" dirty="0"/>
              <a:t>, Semantic Classifier, Semantic Integrator, </a:t>
            </a:r>
            <a:r>
              <a:rPr lang="en-US" dirty="0" err="1"/>
              <a:t>UnifiedViews</a:t>
            </a:r>
            <a:r>
              <a:rPr lang="en-US" dirty="0"/>
              <a:t>, </a:t>
            </a:r>
            <a:r>
              <a:rPr lang="en-US" dirty="0" err="1"/>
              <a:t>PowerTagging</a:t>
            </a:r>
            <a:r>
              <a:rPr lang="en-US" dirty="0"/>
              <a:t>, </a:t>
            </a:r>
            <a:r>
              <a:rPr lang="en-US" dirty="0" err="1"/>
              <a:t>GraphSearch</a:t>
            </a:r>
            <a:r>
              <a:rPr lang="en-US" dirty="0"/>
              <a:t> Server, </a:t>
            </a:r>
            <a:r>
              <a:rPr lang="en-US" dirty="0" err="1"/>
              <a:t>CardSorting</a:t>
            </a:r>
            <a:r>
              <a:rPr lang="en-US" dirty="0"/>
              <a:t>, </a:t>
            </a:r>
            <a:r>
              <a:rPr lang="en-US" dirty="0" err="1"/>
              <a:t>GraphViews</a:t>
            </a:r>
            <a:r>
              <a:rPr lang="en-US" dirty="0"/>
              <a:t>, API (</a:t>
            </a:r>
            <a:r>
              <a:rPr lang="en-US" dirty="0">
                <a:hlinkClick r:id="rId6"/>
              </a:rPr>
              <a:t>ESWC 2010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7"/>
              </a:rPr>
              <a:t>Synaptica</a:t>
            </a:r>
            <a:r>
              <a:rPr lang="en-US" dirty="0">
                <a:hlinkClick r:id="rId7"/>
              </a:rPr>
              <a:t> Graphite</a:t>
            </a:r>
            <a:r>
              <a:rPr lang="en-US" dirty="0"/>
              <a:t>: ontology and thesaurus manager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8"/>
              </a:rPr>
              <a:t>Metaphactory</a:t>
            </a:r>
            <a:r>
              <a:rPr lang="en-US" dirty="0"/>
              <a:t>: semantic search, visualization (forms, </a:t>
            </a:r>
            <a:r>
              <a:rPr lang="en-US" dirty="0" err="1"/>
              <a:t>OntoDia</a:t>
            </a:r>
            <a:r>
              <a:rPr lang="en-US" dirty="0"/>
              <a:t>), thesaurus and ontology editor (</a:t>
            </a:r>
            <a:r>
              <a:rPr lang="en-US" dirty="0">
                <a:hlinkClick r:id="rId9"/>
              </a:rPr>
              <a:t>SWJ 2019</a:t>
            </a:r>
            <a:r>
              <a:rPr lang="en-US" dirty="0"/>
              <a:t>, blog </a:t>
            </a:r>
            <a:r>
              <a:rPr lang="en-US" dirty="0">
                <a:hlinkClick r:id="rId10"/>
              </a:rPr>
              <a:t>2021-02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Important thesauri managed or published using SGDB: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11"/>
              </a:rPr>
              <a:t>AgroVoc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12"/>
              </a:rPr>
              <a:t>EuroVoc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13"/>
              </a:rPr>
              <a:t>Getty Vocabularies</a:t>
            </a:r>
            <a:r>
              <a:rPr lang="en-US" dirty="0"/>
              <a:t> (AAT, TGN, ULAN)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Springer-Nature thesauri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14"/>
              </a:rPr>
              <a:t>Nomenclature for Museum Cataloging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More thesauri: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15"/>
              </a:rPr>
              <a:t>BARTOC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hlinkClick r:id="rId16"/>
              </a:rPr>
              <a:t>PoolParty</a:t>
            </a:r>
            <a:r>
              <a:rPr lang="en-US" dirty="0">
                <a:hlinkClick r:id="rId16"/>
              </a:rPr>
              <a:t> Vocabulary Hub</a:t>
            </a:r>
            <a:endParaRPr lang="en-US" dirty="0"/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Thesaurus and Ontology Management</a:t>
            </a:r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81684" y="4079673"/>
            <a:ext cx="1410769" cy="52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19472" y="2616768"/>
            <a:ext cx="4062021" cy="220474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0D7EB57-570B-4F44-A951-58D717A5F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VocBench</a:t>
            </a:r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724" y="290286"/>
            <a:ext cx="6286274" cy="44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AB713AF-BDF6-4897-8F33-F6627FF35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57200" y="440122"/>
            <a:ext cx="7062537" cy="416303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/>
              <a:t>PoolParty</a:t>
            </a:r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21" y="647700"/>
            <a:ext cx="7172318" cy="398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DE7F47A-65FC-4F86-96EB-377AC5A48B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57200" y="439738"/>
            <a:ext cx="7062788" cy="415925"/>
          </a:xfr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r>
              <a:rPr lang="en-US" dirty="0" err="1"/>
              <a:t>Synaptica</a:t>
            </a:r>
            <a:r>
              <a:rPr lang="en-US" dirty="0"/>
              <a:t> Graphite</a:t>
            </a: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3" y="855663"/>
            <a:ext cx="7573667" cy="395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B00105C-B5AA-4358-9A99-86EE7215DE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5301" y="4890748"/>
            <a:ext cx="5023035" cy="133783"/>
          </a:xfrm>
        </p:spPr>
        <p:txBody>
          <a:bodyPr>
            <a:normAutofit fontScale="47500" lnSpcReduction="20000"/>
          </a:bodyPr>
          <a:lstStyle/>
          <a:p>
            <a:r>
              <a:rPr lang="en-US" sz="1800" kern="1200" dirty="0">
                <a:solidFill>
                  <a:srgbClr val="F393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Diverse Uses of a Semantic Graph Database for Knowledge Organization and Research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BA theme pp16_9">
  <a:themeElements>
    <a:clrScheme name="EBA colours">
      <a:dk1>
        <a:srgbClr val="000000"/>
      </a:dk1>
      <a:lt1>
        <a:sysClr val="window" lastClr="FFFFFF"/>
      </a:lt1>
      <a:dk2>
        <a:srgbClr val="2F5773"/>
      </a:dk2>
      <a:lt2>
        <a:srgbClr val="E98E31"/>
      </a:lt2>
      <a:accent1>
        <a:srgbClr val="2F5773"/>
      </a:accent1>
      <a:accent2>
        <a:srgbClr val="EA933B"/>
      </a:accent2>
      <a:accent3>
        <a:srgbClr val="D44D2A"/>
      </a:accent3>
      <a:accent4>
        <a:srgbClr val="49AB74"/>
      </a:accent4>
      <a:accent5>
        <a:srgbClr val="52666E"/>
      </a:accent5>
      <a:accent6>
        <a:srgbClr val="163A5A"/>
      </a:accent6>
      <a:hlink>
        <a:srgbClr val="2F5773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9D41A9C5-CF2F-4450-8B6B-DC101C8ABA1B}" vid="{B78955BD-352E-4447-B341-16B9B91C95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EBA template pp16_9 Paris</Template>
  <TotalTime>138</TotalTime>
  <Words>1374</Words>
  <Application>Microsoft Office PowerPoint</Application>
  <PresentationFormat>On-screen Show (16:9)</PresentationFormat>
  <Paragraphs>211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Wingdings</vt:lpstr>
      <vt:lpstr>Wingdings 3</vt:lpstr>
      <vt:lpstr>EBA theme pp16_9</vt:lpstr>
      <vt:lpstr>Diverse Uses of a Semantic Graph Database for Knowledge Organization and Research</vt:lpstr>
      <vt:lpstr>Outline</vt:lpstr>
      <vt:lpstr>Knowledge Graphs and Semantic Databases  </vt:lpstr>
      <vt:lpstr>Zotero Bibliography (more info on github)</vt:lpstr>
      <vt:lpstr>175 Papers on  a Number of Topics</vt:lpstr>
      <vt:lpstr>Thesaurus and Ontology Management</vt:lpstr>
      <vt:lpstr>VocBench</vt:lpstr>
      <vt:lpstr>PoolParty</vt:lpstr>
      <vt:lpstr>Synaptica Graphite</vt:lpstr>
      <vt:lpstr>Metaphactory</vt:lpstr>
      <vt:lpstr>Semantic Publishing</vt:lpstr>
      <vt:lpstr>Life Sciences </vt:lpstr>
      <vt:lpstr>Science KGs: TRR Project</vt:lpstr>
      <vt:lpstr>Science KGs: Wikidata Scholia, topic COVID-19 </vt:lpstr>
      <vt:lpstr>Financial Industry</vt:lpstr>
      <vt:lpstr>Industrial Data: Industry 4.0 Knowledge Graph</vt:lpstr>
      <vt:lpstr>Industrial Data: Asset Admin Shell, IoT, Robotics</vt:lpstr>
      <vt:lpstr>Electrical CIM</vt:lpstr>
      <vt:lpstr>Digital Humanities</vt:lpstr>
      <vt:lpstr>Cultural Heritage</vt:lpstr>
      <vt:lpstr>Lexicography (and KG of Science)</vt:lpstr>
      <vt:lpstr>Cultural Heritage and Wikidata</vt:lpstr>
      <vt:lpstr>Geographic Data</vt:lpstr>
      <vt:lpstr>Company Data</vt:lpstr>
      <vt:lpstr>News, Entity Extraction, Semantic Search</vt:lpstr>
      <vt:lpstr>News, Ranking</vt:lpstr>
      <vt:lpstr>PowerPoint Presentation</vt:lpstr>
    </vt:vector>
  </TitlesOfParts>
  <Company>European Banking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EBA PRESENTATION TITLE COMES HERE</dc:title>
  <dc:creator>Jana Jaklic</dc:creator>
  <cp:lastModifiedBy>Vladimir Alexiev</cp:lastModifiedBy>
  <cp:revision>25</cp:revision>
  <dcterms:created xsi:type="dcterms:W3CDTF">2020-11-11T10:04:16Z</dcterms:created>
  <dcterms:modified xsi:type="dcterms:W3CDTF">2021-03-02T14:49:56Z</dcterms:modified>
</cp:coreProperties>
</file>